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9"/>
  </p:notesMasterIdLst>
  <p:sldIdLst>
    <p:sldId id="256" r:id="rId2"/>
    <p:sldId id="257" r:id="rId3"/>
    <p:sldId id="316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72" r:id="rId13"/>
    <p:sldId id="273" r:id="rId14"/>
    <p:sldId id="275" r:id="rId15"/>
    <p:sldId id="274" r:id="rId16"/>
    <p:sldId id="276" r:id="rId17"/>
    <p:sldId id="317" r:id="rId18"/>
    <p:sldId id="278" r:id="rId19"/>
    <p:sldId id="279" r:id="rId20"/>
    <p:sldId id="280" r:id="rId21"/>
    <p:sldId id="281" r:id="rId22"/>
    <p:sldId id="282" r:id="rId23"/>
    <p:sldId id="267" r:id="rId24"/>
    <p:sldId id="268" r:id="rId25"/>
    <p:sldId id="269" r:id="rId26"/>
    <p:sldId id="270" r:id="rId27"/>
    <p:sldId id="284" r:id="rId28"/>
    <p:sldId id="286" r:id="rId29"/>
    <p:sldId id="287" r:id="rId30"/>
    <p:sldId id="288" r:id="rId31"/>
    <p:sldId id="311" r:id="rId32"/>
    <p:sldId id="315" r:id="rId33"/>
    <p:sldId id="313" r:id="rId34"/>
    <p:sldId id="314" r:id="rId35"/>
    <p:sldId id="312" r:id="rId36"/>
    <p:sldId id="290" r:id="rId37"/>
    <p:sldId id="318" r:id="rId38"/>
    <p:sldId id="319" r:id="rId39"/>
    <p:sldId id="292" r:id="rId40"/>
    <p:sldId id="293" r:id="rId41"/>
    <p:sldId id="294" r:id="rId42"/>
    <p:sldId id="295" r:id="rId43"/>
    <p:sldId id="296" r:id="rId44"/>
    <p:sldId id="320" r:id="rId45"/>
    <p:sldId id="297" r:id="rId46"/>
    <p:sldId id="299" r:id="rId47"/>
    <p:sldId id="300" r:id="rId48"/>
    <p:sldId id="303" r:id="rId49"/>
    <p:sldId id="304" r:id="rId50"/>
    <p:sldId id="305" r:id="rId51"/>
    <p:sldId id="306" r:id="rId52"/>
    <p:sldId id="324" r:id="rId53"/>
    <p:sldId id="323" r:id="rId54"/>
    <p:sldId id="321" r:id="rId55"/>
    <p:sldId id="325" r:id="rId56"/>
    <p:sldId id="322" r:id="rId57"/>
    <p:sldId id="310" r:id="rId5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9286" autoAdjust="0"/>
  </p:normalViewPr>
  <p:slideViewPr>
    <p:cSldViewPr>
      <p:cViewPr varScale="1">
        <p:scale>
          <a:sx n="93" d="100"/>
          <a:sy n="93" d="100"/>
        </p:scale>
        <p:origin x="-366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44CF09-3ED8-455C-9B4B-400C46427937}" type="datetimeFigureOut">
              <a:rPr lang="en-AU" smtClean="0"/>
              <a:t>7/02/2017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CB3DB0-C235-4FA8-AD01-274034ED276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516294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Palmy is 2350025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CB3DB0-C235-4FA8-AD01-274034ED276D}" type="slidenum">
              <a:rPr lang="en-AU" smtClean="0"/>
              <a:t>17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160327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les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CB3DB0-C235-4FA8-AD01-274034ED276D}" type="slidenum">
              <a:rPr lang="en-AU" smtClean="0"/>
              <a:t>38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814311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C6ABD-3E4C-4A23-BADF-C47914BB8797}" type="datetimeFigureOut">
              <a:rPr lang="en-AU" smtClean="0"/>
              <a:t>7/02/2017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E68FBB-2B92-43FB-82EE-1553F6ED91A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412564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C6ABD-3E4C-4A23-BADF-C47914BB8797}" type="datetimeFigureOut">
              <a:rPr lang="en-AU" smtClean="0"/>
              <a:t>7/02/2017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E68FBB-2B92-43FB-82EE-1553F6ED91A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199039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C6ABD-3E4C-4A23-BADF-C47914BB8797}" type="datetimeFigureOut">
              <a:rPr lang="en-AU" smtClean="0"/>
              <a:t>7/02/2017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E68FBB-2B92-43FB-82EE-1553F6ED91A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91711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C6ABD-3E4C-4A23-BADF-C47914BB8797}" type="datetimeFigureOut">
              <a:rPr lang="en-AU" smtClean="0"/>
              <a:t>7/02/2017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E68FBB-2B92-43FB-82EE-1553F6ED91A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06723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C6ABD-3E4C-4A23-BADF-C47914BB8797}" type="datetimeFigureOut">
              <a:rPr lang="en-AU" smtClean="0"/>
              <a:t>7/02/2017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E68FBB-2B92-43FB-82EE-1553F6ED91A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723754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C6ABD-3E4C-4A23-BADF-C47914BB8797}" type="datetimeFigureOut">
              <a:rPr lang="en-AU" smtClean="0"/>
              <a:t>7/02/2017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E68FBB-2B92-43FB-82EE-1553F6ED91A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66223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C6ABD-3E4C-4A23-BADF-C47914BB8797}" type="datetimeFigureOut">
              <a:rPr lang="en-AU" smtClean="0"/>
              <a:t>7/02/2017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E68FBB-2B92-43FB-82EE-1553F6ED91A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072967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C6ABD-3E4C-4A23-BADF-C47914BB8797}" type="datetimeFigureOut">
              <a:rPr lang="en-AU" smtClean="0"/>
              <a:t>7/02/2017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E68FBB-2B92-43FB-82EE-1553F6ED91A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37504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C6ABD-3E4C-4A23-BADF-C47914BB8797}" type="datetimeFigureOut">
              <a:rPr lang="en-AU" smtClean="0"/>
              <a:t>7/02/2017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E68FBB-2B92-43FB-82EE-1553F6ED91A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209254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C6ABD-3E4C-4A23-BADF-C47914BB8797}" type="datetimeFigureOut">
              <a:rPr lang="en-AU" smtClean="0"/>
              <a:t>7/02/2017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E68FBB-2B92-43FB-82EE-1553F6ED91A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433873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C6ABD-3E4C-4A23-BADF-C47914BB8797}" type="datetimeFigureOut">
              <a:rPr lang="en-AU" smtClean="0"/>
              <a:t>7/02/2017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E68FBB-2B92-43FB-82EE-1553F6ED91A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907533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CC6ABD-3E4C-4A23-BADF-C47914BB8797}" type="datetimeFigureOut">
              <a:rPr lang="en-AU" smtClean="0"/>
              <a:t>7/02/2017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E68FBB-2B92-43FB-82EE-1553F6ED91A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930848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 smtClean="0"/>
              <a:t>Python primer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AU" dirty="0" smtClean="0"/>
              <a:t>Mining the social web with </a:t>
            </a:r>
            <a:r>
              <a:rPr lang="en-AU" dirty="0" smtClean="0"/>
              <a:t>python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81000"/>
            <a:ext cx="2343477" cy="177189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237882"/>
            <a:ext cx="2095793" cy="1743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5168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The python </a:t>
            </a:r>
            <a:r>
              <a:rPr lang="en-AU" dirty="0"/>
              <a:t>T</a:t>
            </a:r>
            <a:r>
              <a:rPr lang="en-AU" dirty="0" smtClean="0"/>
              <a:t>witter library</a:t>
            </a:r>
            <a:endParaRPr lang="en-AU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524000"/>
            <a:ext cx="6889912" cy="4343400"/>
          </a:xfrm>
        </p:spPr>
      </p:pic>
    </p:spTree>
    <p:extLst>
      <p:ext uri="{BB962C8B-B14F-4D97-AF65-F5344CB8AC3E}">
        <p14:creationId xmlns:p14="http://schemas.microsoft.com/office/powerpoint/2010/main" val="36030495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605" y="1676400"/>
            <a:ext cx="7385855" cy="4419600"/>
          </a:xfr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609600" y="4270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mtClean="0"/>
              <a:t>The python Twitter library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7687864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Getting access to the twitter API</a:t>
            </a:r>
            <a:endParaRPr lang="en-AU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725" y="1843881"/>
            <a:ext cx="5924550" cy="4038600"/>
          </a:xfrm>
        </p:spPr>
      </p:pic>
      <p:sp>
        <p:nvSpPr>
          <p:cNvPr id="5" name="TextBox 4"/>
          <p:cNvSpPr txBox="1"/>
          <p:nvPr/>
        </p:nvSpPr>
        <p:spPr>
          <a:xfrm>
            <a:off x="3074893" y="5867400"/>
            <a:ext cx="25639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>
                <a:solidFill>
                  <a:schemeClr val="bg1">
                    <a:lumMod val="65000"/>
                  </a:schemeClr>
                </a:solidFill>
              </a:rPr>
              <a:t>https://apps.twitter.com/</a:t>
            </a:r>
            <a:endParaRPr lang="en-AU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6019800" y="2667000"/>
            <a:ext cx="1143000" cy="457200"/>
          </a:xfrm>
          <a:prstGeom prst="ellipse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425815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1295400"/>
            <a:ext cx="5257800" cy="5418754"/>
          </a:xfr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AU" dirty="0" smtClean="0"/>
              <a:t>Getting access to the twitter API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425815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1447800"/>
            <a:ext cx="4940693" cy="5087933"/>
          </a:xfr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609600" y="762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 smtClean="0"/>
              <a:t>Getting access to the twitter API</a:t>
            </a:r>
            <a:endParaRPr lang="en-AU" dirty="0"/>
          </a:p>
        </p:txBody>
      </p:sp>
      <p:sp>
        <p:nvSpPr>
          <p:cNvPr id="8" name="Oval 7"/>
          <p:cNvSpPr/>
          <p:nvPr/>
        </p:nvSpPr>
        <p:spPr>
          <a:xfrm>
            <a:off x="3048000" y="1828800"/>
            <a:ext cx="1143000" cy="3048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425815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609600" y="2286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 smtClean="0"/>
              <a:t>Getting access to the twitter API</a:t>
            </a:r>
            <a:endParaRPr lang="en-AU" dirty="0"/>
          </a:p>
        </p:txBody>
      </p:sp>
      <p:pic>
        <p:nvPicPr>
          <p:cNvPr id="9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2969" y="1402080"/>
            <a:ext cx="4300416" cy="4525963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H="1">
            <a:off x="5029200" y="2029325"/>
            <a:ext cx="563715" cy="0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6324600" y="2209800"/>
            <a:ext cx="563715" cy="0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5913285" y="4876800"/>
            <a:ext cx="563715" cy="0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5943600" y="5115025"/>
            <a:ext cx="563715" cy="0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47301" y="6107668"/>
            <a:ext cx="8031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You need the consumer Key, Consumer Secret, Access token and Access Token secret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425815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Python twitter</a:t>
            </a:r>
            <a:endParaRPr lang="en-AU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121" y="1447800"/>
            <a:ext cx="7884601" cy="4678363"/>
          </a:xfrm>
        </p:spPr>
      </p:pic>
    </p:spTree>
    <p:extLst>
      <p:ext uri="{BB962C8B-B14F-4D97-AF65-F5344CB8AC3E}">
        <p14:creationId xmlns:p14="http://schemas.microsoft.com/office/powerpoint/2010/main" val="17425815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Twitter trends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 smtClean="0"/>
              <a:t>Need GEO codes that we can get from http://developer.yahoo.com/geo/geoplanet</a:t>
            </a:r>
            <a:endParaRPr lang="en-AU" dirty="0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682" b="-2450"/>
          <a:stretch/>
        </p:blipFill>
        <p:spPr>
          <a:xfrm>
            <a:off x="685800" y="2971800"/>
            <a:ext cx="789819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98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Twitter trends</a:t>
            </a:r>
            <a:endParaRPr lang="en-AU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905000"/>
            <a:ext cx="6794400" cy="4343400"/>
          </a:xfrm>
        </p:spPr>
      </p:pic>
      <p:sp>
        <p:nvSpPr>
          <p:cNvPr id="8" name="TextBox 7"/>
          <p:cNvSpPr txBox="1"/>
          <p:nvPr/>
        </p:nvSpPr>
        <p:spPr>
          <a:xfrm>
            <a:off x="1143000" y="1295400"/>
            <a:ext cx="5677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Returns data as nested python lists and python dictionaries</a:t>
            </a:r>
            <a:endParaRPr lang="en-AU" dirty="0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4267200" y="1600200"/>
            <a:ext cx="1676400" cy="914400"/>
          </a:xfrm>
          <a:prstGeom prst="straightConnector1">
            <a:avLst/>
          </a:prstGeom>
          <a:ln w="1905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>
            <a:off x="4114800" y="1600200"/>
            <a:ext cx="304800" cy="0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6096000" y="1609825"/>
            <a:ext cx="114700" cy="904775"/>
          </a:xfrm>
          <a:prstGeom prst="straightConnector1">
            <a:avLst/>
          </a:prstGeom>
          <a:ln w="1905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5677300" y="1609825"/>
            <a:ext cx="990600" cy="0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2581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</a:t>
            </a:r>
            <a:r>
              <a:rPr lang="en-AU" dirty="0" smtClean="0"/>
              <a:t>he twitter API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 smtClean="0"/>
              <a:t>Limited to ~150 requests in minute</a:t>
            </a:r>
          </a:p>
          <a:p>
            <a:r>
              <a:rPr lang="en-AU" dirty="0" smtClean="0"/>
              <a:t>The python twitter library is just a wrapper for web requests using the REST philosophy</a:t>
            </a:r>
          </a:p>
          <a:p>
            <a:r>
              <a:rPr lang="en-AU" dirty="0" smtClean="0"/>
              <a:t>Returns data in nested lists and dictionaries that are compatible with the JSON format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42581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Goals for todays talk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dirty="0" smtClean="0"/>
              <a:t>Highlight the elegance of the python programming language</a:t>
            </a:r>
          </a:p>
          <a:p>
            <a:r>
              <a:rPr lang="en-AU" dirty="0" smtClean="0"/>
              <a:t>Quick demonstration on </a:t>
            </a:r>
            <a:r>
              <a:rPr lang="en-AU" dirty="0"/>
              <a:t>how python can be used to “easily” mine social media data</a:t>
            </a:r>
          </a:p>
          <a:p>
            <a:r>
              <a:rPr lang="en-AU" dirty="0" smtClean="0"/>
              <a:t>Introduce some interesting python libraries</a:t>
            </a:r>
          </a:p>
          <a:p>
            <a:pPr lvl="1"/>
            <a:r>
              <a:rPr lang="en-AU" dirty="0" smtClean="0"/>
              <a:t>“Someone </a:t>
            </a:r>
            <a:r>
              <a:rPr lang="en-AU" dirty="0"/>
              <a:t>has already done that!” </a:t>
            </a:r>
            <a:endParaRPr lang="en-AU" dirty="0" smtClean="0"/>
          </a:p>
          <a:p>
            <a:pPr lvl="1"/>
            <a:r>
              <a:rPr lang="en-AU" dirty="0" smtClean="0"/>
              <a:t>huge </a:t>
            </a:r>
            <a:r>
              <a:rPr lang="en-AU" dirty="0"/>
              <a:t>selection of libraries</a:t>
            </a:r>
          </a:p>
          <a:p>
            <a:r>
              <a:rPr lang="en-AU" dirty="0" smtClean="0"/>
              <a:t>A tweet is much more than 140 characters!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2729141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Twitter trends</a:t>
            </a:r>
            <a:endParaRPr lang="en-AU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367956"/>
            <a:ext cx="7325846" cy="5032844"/>
          </a:xfrm>
        </p:spPr>
      </p:pic>
    </p:spTree>
    <p:extLst>
      <p:ext uri="{BB962C8B-B14F-4D97-AF65-F5344CB8AC3E}">
        <p14:creationId xmlns:p14="http://schemas.microsoft.com/office/powerpoint/2010/main" val="1742581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 smtClean="0"/>
              <a:t>Geographical twitter trends</a:t>
            </a:r>
            <a:endParaRPr lang="en-AU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088"/>
          <a:stretch/>
        </p:blipFill>
        <p:spPr>
          <a:xfrm>
            <a:off x="762000" y="1600200"/>
            <a:ext cx="8052638" cy="4191000"/>
          </a:xfrm>
        </p:spPr>
      </p:pic>
    </p:spTree>
    <p:extLst>
      <p:ext uri="{BB962C8B-B14F-4D97-AF65-F5344CB8AC3E}">
        <p14:creationId xmlns:p14="http://schemas.microsoft.com/office/powerpoint/2010/main" val="17425815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Geographical twitter trends</a:t>
            </a:r>
            <a:endParaRPr lang="en-AU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447800"/>
            <a:ext cx="8255644" cy="4114800"/>
          </a:xfrm>
        </p:spPr>
      </p:pic>
    </p:spTree>
    <p:extLst>
      <p:ext uri="{BB962C8B-B14F-4D97-AF65-F5344CB8AC3E}">
        <p14:creationId xmlns:p14="http://schemas.microsoft.com/office/powerpoint/2010/main" val="17425815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Geographical twitter trends</a:t>
            </a:r>
            <a:endParaRPr lang="en-AU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728" y="1676400"/>
            <a:ext cx="6752472" cy="4580877"/>
          </a:xfrm>
        </p:spPr>
      </p:pic>
    </p:spTree>
    <p:extLst>
      <p:ext uri="{BB962C8B-B14F-4D97-AF65-F5344CB8AC3E}">
        <p14:creationId xmlns:p14="http://schemas.microsoft.com/office/powerpoint/2010/main" val="7687864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Twitter trends</a:t>
            </a:r>
            <a:endParaRPr lang="en-AU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371600"/>
            <a:ext cx="7315201" cy="4876800"/>
          </a:xfrm>
        </p:spPr>
      </p:pic>
    </p:spTree>
    <p:extLst>
      <p:ext uri="{BB962C8B-B14F-4D97-AF65-F5344CB8AC3E}">
        <p14:creationId xmlns:p14="http://schemas.microsoft.com/office/powerpoint/2010/main" val="7687864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Twitter trends</a:t>
            </a:r>
            <a:endParaRPr lang="en-AU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24000"/>
            <a:ext cx="7996988" cy="5070321"/>
          </a:xfrm>
        </p:spPr>
      </p:pic>
      <p:sp>
        <p:nvSpPr>
          <p:cNvPr id="5" name="Rectangle 4"/>
          <p:cNvSpPr/>
          <p:nvPr/>
        </p:nvSpPr>
        <p:spPr>
          <a:xfrm>
            <a:off x="990600" y="3600650"/>
            <a:ext cx="5638800" cy="228600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687864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152400"/>
            <a:ext cx="5257799" cy="6437275"/>
          </a:xfrm>
        </p:spPr>
      </p:pic>
    </p:spTree>
    <p:extLst>
      <p:ext uri="{BB962C8B-B14F-4D97-AF65-F5344CB8AC3E}">
        <p14:creationId xmlns:p14="http://schemas.microsoft.com/office/powerpoint/2010/main" val="7687864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3962400"/>
            <a:ext cx="7210926" cy="2209800"/>
          </a:xfrm>
          <a:prstGeom prst="rect">
            <a:avLst/>
          </a:prstGeom>
        </p:spPr>
      </p:pic>
      <p:pic>
        <p:nvPicPr>
          <p:cNvPr id="5" name="Content Placeholder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1" t="37513" r="191" b="18853"/>
          <a:stretch/>
        </p:blipFill>
        <p:spPr>
          <a:xfrm>
            <a:off x="533400" y="1282860"/>
            <a:ext cx="7996988" cy="219456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33925" y="1447801"/>
            <a:ext cx="5867400" cy="2133599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 smtClean="0"/>
              <a:t>000</a:t>
            </a:r>
            <a:endParaRPr lang="en-AU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 smtClean="0"/>
              <a:t>Twitter trends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8032726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 smtClean="0"/>
              <a:t>Twitter trends</a:t>
            </a:r>
            <a:br>
              <a:rPr lang="en-AU" dirty="0" smtClean="0"/>
            </a:br>
            <a:endParaRPr lang="en-AU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838200"/>
            <a:ext cx="5486400" cy="5946441"/>
          </a:xfrm>
        </p:spPr>
      </p:pic>
      <p:sp>
        <p:nvSpPr>
          <p:cNvPr id="3" name="TextBox 2"/>
          <p:cNvSpPr txBox="1"/>
          <p:nvPr/>
        </p:nvSpPr>
        <p:spPr>
          <a:xfrm>
            <a:off x="533400" y="3200400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Status text</a:t>
            </a:r>
            <a:endParaRPr lang="en-AU" dirty="0"/>
          </a:p>
        </p:txBody>
      </p:sp>
      <p:sp>
        <p:nvSpPr>
          <p:cNvPr id="5" name="TextBox 4"/>
          <p:cNvSpPr txBox="1"/>
          <p:nvPr/>
        </p:nvSpPr>
        <p:spPr>
          <a:xfrm>
            <a:off x="533400" y="4659868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Screen names</a:t>
            </a:r>
            <a:endParaRPr lang="en-AU" dirty="0"/>
          </a:p>
        </p:txBody>
      </p:sp>
      <p:sp>
        <p:nvSpPr>
          <p:cNvPr id="6" name="TextBox 5"/>
          <p:cNvSpPr txBox="1"/>
          <p:nvPr/>
        </p:nvSpPr>
        <p:spPr>
          <a:xfrm>
            <a:off x="533400" y="5955268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Hashtags</a:t>
            </a:r>
            <a:endParaRPr lang="en-AU" dirty="0"/>
          </a:p>
        </p:txBody>
      </p:sp>
      <p:sp>
        <p:nvSpPr>
          <p:cNvPr id="7" name="TextBox 6"/>
          <p:cNvSpPr txBox="1"/>
          <p:nvPr/>
        </p:nvSpPr>
        <p:spPr>
          <a:xfrm>
            <a:off x="222985" y="2362200"/>
            <a:ext cx="2906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Search for “#</a:t>
            </a:r>
            <a:r>
              <a:rPr lang="en-AU" dirty="0" err="1" smtClean="0"/>
              <a:t>GroundhogDay</a:t>
            </a:r>
            <a:r>
              <a:rPr lang="en-AU" dirty="0" smtClean="0"/>
              <a:t>”</a:t>
            </a:r>
            <a:endParaRPr lang="en-AU" dirty="0"/>
          </a:p>
        </p:txBody>
      </p:sp>
      <p:sp>
        <p:nvSpPr>
          <p:cNvPr id="8" name="Left Brace 7"/>
          <p:cNvSpPr/>
          <p:nvPr/>
        </p:nvSpPr>
        <p:spPr>
          <a:xfrm>
            <a:off x="1981200" y="2731532"/>
            <a:ext cx="1148093" cy="145946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Left Brace 8"/>
          <p:cNvSpPr/>
          <p:nvPr/>
        </p:nvSpPr>
        <p:spPr>
          <a:xfrm>
            <a:off x="1976107" y="4484132"/>
            <a:ext cx="1148093" cy="100226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" name="Left Brace 9"/>
          <p:cNvSpPr/>
          <p:nvPr/>
        </p:nvSpPr>
        <p:spPr>
          <a:xfrm>
            <a:off x="1981200" y="5638800"/>
            <a:ext cx="1148093" cy="100226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445882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 smtClean="0"/>
              <a:t>Twitter trends</a:t>
            </a:r>
            <a:br>
              <a:rPr lang="en-AU" dirty="0" smtClean="0"/>
            </a:br>
            <a:endParaRPr lang="en-AU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524000"/>
            <a:ext cx="8298788" cy="4267200"/>
          </a:xfrm>
        </p:spPr>
      </p:pic>
    </p:spTree>
    <p:extLst>
      <p:ext uri="{BB962C8B-B14F-4D97-AF65-F5344CB8AC3E}">
        <p14:creationId xmlns:p14="http://schemas.microsoft.com/office/powerpoint/2010/main" val="17683213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4525963"/>
          </a:xfrm>
        </p:spPr>
        <p:txBody>
          <a:bodyPr/>
          <a:lstStyle/>
          <a:p>
            <a:r>
              <a:rPr lang="en-AU" dirty="0" smtClean="0"/>
              <a:t>If you take home only one thing the Research Bazar, make it Linux!</a:t>
            </a:r>
            <a:endParaRPr lang="en-AU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09600" y="4270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mtClean="0"/>
              <a:t>Tools and libraries</a:t>
            </a:r>
            <a:endParaRPr lang="en-AU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4450" y="2514600"/>
            <a:ext cx="6819900" cy="360699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600" y="263671"/>
            <a:ext cx="1943318" cy="1107929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33400" y="6172200"/>
            <a:ext cx="8077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dirty="0" smtClean="0">
                <a:solidFill>
                  <a:schemeClr val="bg1">
                    <a:lumMod val="65000"/>
                  </a:schemeClr>
                </a:solidFill>
              </a:rPr>
              <a:t>https://dwheelerau.com/2014/01/25/setting-up-a-lubuntu-virtual-machine-with-virtual-box/</a:t>
            </a:r>
          </a:p>
        </p:txBody>
      </p:sp>
    </p:spTree>
    <p:extLst>
      <p:ext uri="{BB962C8B-B14F-4D97-AF65-F5344CB8AC3E}">
        <p14:creationId xmlns:p14="http://schemas.microsoft.com/office/powerpoint/2010/main" val="40394719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 smtClean="0"/>
              <a:t>Twitter trends</a:t>
            </a:r>
            <a:br>
              <a:rPr lang="en-AU" dirty="0" smtClean="0"/>
            </a:br>
            <a:endParaRPr lang="en-AU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2057400"/>
            <a:ext cx="5978896" cy="4419600"/>
          </a:xfrm>
        </p:spPr>
      </p:pic>
      <p:pic>
        <p:nvPicPr>
          <p:cNvPr id="5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066800"/>
            <a:ext cx="7116885" cy="89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3216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8816" y="1722437"/>
            <a:ext cx="6346368" cy="4525963"/>
          </a:xfr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AU" dirty="0" smtClean="0"/>
              <a:t>The tweets of @</a:t>
            </a:r>
            <a:r>
              <a:rPr lang="en-AU" dirty="0" err="1" smtClean="0"/>
              <a:t>realDonaldTrump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5829153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295400"/>
            <a:ext cx="8434740" cy="4567282"/>
          </a:xfr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609600" y="2286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 smtClean="0"/>
              <a:t>…and @</a:t>
            </a:r>
            <a:r>
              <a:rPr lang="en-AU" dirty="0" err="1" smtClean="0"/>
              <a:t>BarackObama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3186460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050" y="4827872"/>
            <a:ext cx="5848350" cy="990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5575" y="5905500"/>
            <a:ext cx="5753100" cy="6477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8900" y="1170272"/>
            <a:ext cx="5886450" cy="3289208"/>
          </a:xfrm>
          <a:prstGeom prst="rect">
            <a:avLst/>
          </a:prstGeom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609600" y="2286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 smtClean="0"/>
              <a:t>Writing some helper functions</a:t>
            </a:r>
            <a:endParaRPr lang="en-AU" dirty="0"/>
          </a:p>
        </p:txBody>
      </p:sp>
      <p:sp>
        <p:nvSpPr>
          <p:cNvPr id="12" name="TextBox 11"/>
          <p:cNvSpPr txBox="1"/>
          <p:nvPr/>
        </p:nvSpPr>
        <p:spPr>
          <a:xfrm>
            <a:off x="304800" y="3295850"/>
            <a:ext cx="2131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Create twitter object</a:t>
            </a:r>
            <a:endParaRPr lang="en-AU" dirty="0"/>
          </a:p>
        </p:txBody>
      </p:sp>
      <p:sp>
        <p:nvSpPr>
          <p:cNvPr id="13" name="TextBox 12"/>
          <p:cNvSpPr txBox="1"/>
          <p:nvPr/>
        </p:nvSpPr>
        <p:spPr>
          <a:xfrm>
            <a:off x="304800" y="5117068"/>
            <a:ext cx="19751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Collect user tweets</a:t>
            </a:r>
            <a:endParaRPr lang="en-AU" dirty="0"/>
          </a:p>
        </p:txBody>
      </p:sp>
      <p:sp>
        <p:nvSpPr>
          <p:cNvPr id="14" name="TextBox 13"/>
          <p:cNvSpPr txBox="1"/>
          <p:nvPr/>
        </p:nvSpPr>
        <p:spPr>
          <a:xfrm>
            <a:off x="333675" y="6031468"/>
            <a:ext cx="18226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Search for tweets</a:t>
            </a:r>
            <a:endParaRPr lang="en-AU" dirty="0"/>
          </a:p>
        </p:txBody>
      </p:sp>
      <p:sp>
        <p:nvSpPr>
          <p:cNvPr id="15" name="Left Brace 14"/>
          <p:cNvSpPr/>
          <p:nvPr/>
        </p:nvSpPr>
        <p:spPr>
          <a:xfrm>
            <a:off x="2362200" y="2514600"/>
            <a:ext cx="198119" cy="194488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6" name="Left Brace 15"/>
          <p:cNvSpPr/>
          <p:nvPr/>
        </p:nvSpPr>
        <p:spPr>
          <a:xfrm>
            <a:off x="2362200" y="4827872"/>
            <a:ext cx="198119" cy="103952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7" name="Left Brace 16"/>
          <p:cNvSpPr/>
          <p:nvPr/>
        </p:nvSpPr>
        <p:spPr>
          <a:xfrm>
            <a:off x="2362200" y="5957236"/>
            <a:ext cx="198119" cy="51976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403889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 smtClean="0"/>
              <a:t>Writing some helper functions</a:t>
            </a:r>
            <a:endParaRPr lang="en-AU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6125" y="2819400"/>
            <a:ext cx="6626476" cy="10953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5805" y="4143375"/>
            <a:ext cx="6653545" cy="23336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5398" y="1524000"/>
            <a:ext cx="6655377" cy="120015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92471" y="1920943"/>
            <a:ext cx="1651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Lexical diversity</a:t>
            </a:r>
            <a:endParaRPr lang="en-AU" dirty="0"/>
          </a:p>
        </p:txBody>
      </p:sp>
      <p:sp>
        <p:nvSpPr>
          <p:cNvPr id="8" name="Left Brace 7"/>
          <p:cNvSpPr/>
          <p:nvPr/>
        </p:nvSpPr>
        <p:spPr>
          <a:xfrm>
            <a:off x="2126381" y="1598237"/>
            <a:ext cx="198119" cy="106876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Left Brace 8"/>
          <p:cNvSpPr/>
          <p:nvPr/>
        </p:nvSpPr>
        <p:spPr>
          <a:xfrm>
            <a:off x="2124775" y="2895600"/>
            <a:ext cx="198119" cy="106876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" name="TextBox 9"/>
          <p:cNvSpPr txBox="1"/>
          <p:nvPr/>
        </p:nvSpPr>
        <p:spPr>
          <a:xfrm>
            <a:off x="295975" y="3276600"/>
            <a:ext cx="1847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Extract tweet info</a:t>
            </a:r>
            <a:endParaRPr lang="en-AU" dirty="0"/>
          </a:p>
        </p:txBody>
      </p:sp>
      <p:sp>
        <p:nvSpPr>
          <p:cNvPr id="11" name="Left Brace 10"/>
          <p:cNvSpPr/>
          <p:nvPr/>
        </p:nvSpPr>
        <p:spPr>
          <a:xfrm>
            <a:off x="2143853" y="4189037"/>
            <a:ext cx="179041" cy="221176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" name="TextBox 11"/>
          <p:cNvSpPr txBox="1"/>
          <p:nvPr/>
        </p:nvSpPr>
        <p:spPr>
          <a:xfrm>
            <a:off x="473917" y="4992469"/>
            <a:ext cx="16699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Save/load info</a:t>
            </a:r>
          </a:p>
          <a:p>
            <a:r>
              <a:rPr lang="en-AU" dirty="0" smtClean="0"/>
              <a:t>In JSON format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2342978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3732" y="1278506"/>
            <a:ext cx="6723468" cy="5350894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609600" y="2286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 smtClean="0"/>
              <a:t>Presidential tweets</a:t>
            </a:r>
            <a:endParaRPr lang="en-AU" dirty="0"/>
          </a:p>
        </p:txBody>
      </p:sp>
      <p:sp>
        <p:nvSpPr>
          <p:cNvPr id="6" name="Rectangle 5"/>
          <p:cNvSpPr/>
          <p:nvPr/>
        </p:nvSpPr>
        <p:spPr>
          <a:xfrm>
            <a:off x="1315232" y="1828800"/>
            <a:ext cx="1237068" cy="304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Rectangle 6"/>
          <p:cNvSpPr/>
          <p:nvPr/>
        </p:nvSpPr>
        <p:spPr>
          <a:xfrm>
            <a:off x="1315232" y="3124200"/>
            <a:ext cx="1237068" cy="304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714755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 smtClean="0"/>
              <a:t>Presidential tweets</a:t>
            </a:r>
            <a:endParaRPr lang="en-AU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1354016"/>
            <a:ext cx="4876800" cy="5251940"/>
          </a:xfrm>
        </p:spPr>
      </p:pic>
    </p:spTree>
    <p:extLst>
      <p:ext uri="{BB962C8B-B14F-4D97-AF65-F5344CB8AC3E}">
        <p14:creationId xmlns:p14="http://schemas.microsoft.com/office/powerpoint/2010/main" val="388434260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Lexical diversity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AU" dirty="0" smtClean="0"/>
              <a:t>Number of unique “words” in text divided by total number of words</a:t>
            </a:r>
          </a:p>
          <a:p>
            <a:r>
              <a:rPr lang="en-AU" dirty="0" smtClean="0"/>
              <a:t>Or the “unique information” gained from each tweet </a:t>
            </a:r>
          </a:p>
          <a:p>
            <a:r>
              <a:rPr lang="en-AU" dirty="0" smtClean="0"/>
              <a:t>The function “</a:t>
            </a:r>
            <a:r>
              <a:rPr lang="en-AU" dirty="0" err="1" smtClean="0"/>
              <a:t>analyze_tweet_content</a:t>
            </a:r>
            <a:r>
              <a:rPr lang="en-AU" dirty="0" smtClean="0"/>
              <a:t>” calculates this by:</a:t>
            </a:r>
          </a:p>
          <a:p>
            <a:pPr lvl="1"/>
            <a:r>
              <a:rPr lang="en-AU" dirty="0" smtClean="0"/>
              <a:t>Count the number of words</a:t>
            </a:r>
          </a:p>
          <a:p>
            <a:pPr lvl="1"/>
            <a:r>
              <a:rPr lang="en-AU" dirty="0" smtClean="0"/>
              <a:t>Use “set()” to count the number of unique words</a:t>
            </a:r>
          </a:p>
          <a:p>
            <a:r>
              <a:rPr lang="en-AU" dirty="0" smtClean="0"/>
              <a:t>A lexical diversity of 0.25 would equate to around ¼ words are unique within aggregated tweets (about 3 words in an average 14 word tweet)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42410504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Lexical diversity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 smtClean="0"/>
              <a:t>Trump is a winner (alternative facts?)</a:t>
            </a:r>
            <a:endParaRPr lang="en-AU" dirty="0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075" y="2362200"/>
            <a:ext cx="8449856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04507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Presidential tweets</a:t>
            </a:r>
            <a:endParaRPr lang="en-AU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371600"/>
            <a:ext cx="6884405" cy="5076060"/>
          </a:xfrm>
        </p:spPr>
      </p:pic>
    </p:spTree>
    <p:extLst>
      <p:ext uri="{BB962C8B-B14F-4D97-AF65-F5344CB8AC3E}">
        <p14:creationId xmlns:p14="http://schemas.microsoft.com/office/powerpoint/2010/main" val="9416588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537888"/>
            <a:ext cx="8229600" cy="3655380"/>
          </a:xfrm>
        </p:spPr>
      </p:pic>
      <p:sp>
        <p:nvSpPr>
          <p:cNvPr id="5" name="Rectangle 4"/>
          <p:cNvSpPr/>
          <p:nvPr/>
        </p:nvSpPr>
        <p:spPr>
          <a:xfrm>
            <a:off x="3064916" y="5421868"/>
            <a:ext cx="26500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dirty="0" smtClean="0">
                <a:solidFill>
                  <a:schemeClr val="bg1">
                    <a:lumMod val="65000"/>
                  </a:schemeClr>
                </a:solidFill>
              </a:rPr>
              <a:t>https://www.python.org/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AU" dirty="0" smtClean="0"/>
              <a:t>Tools and libraries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60304951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Presidential tweets</a:t>
            </a:r>
            <a:endParaRPr lang="en-AU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471" y="1600200"/>
            <a:ext cx="7523329" cy="4800600"/>
          </a:xfrm>
        </p:spPr>
      </p:pic>
    </p:spTree>
    <p:extLst>
      <p:ext uri="{BB962C8B-B14F-4D97-AF65-F5344CB8AC3E}">
        <p14:creationId xmlns:p14="http://schemas.microsoft.com/office/powerpoint/2010/main" val="235399752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Presidential tweets</a:t>
            </a:r>
            <a:endParaRPr lang="en-AU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62" b="-6462"/>
          <a:stretch/>
        </p:blipFill>
        <p:spPr>
          <a:xfrm>
            <a:off x="1119273" y="1463040"/>
            <a:ext cx="7169726" cy="4952999"/>
          </a:xfrm>
        </p:spPr>
      </p:pic>
    </p:spTree>
    <p:extLst>
      <p:ext uri="{BB962C8B-B14F-4D97-AF65-F5344CB8AC3E}">
        <p14:creationId xmlns:p14="http://schemas.microsoft.com/office/powerpoint/2010/main" val="67208263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Presidential tweets</a:t>
            </a:r>
            <a:endParaRPr lang="en-AU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1422755"/>
            <a:ext cx="7010399" cy="4979652"/>
          </a:xfrm>
        </p:spPr>
      </p:pic>
    </p:spTree>
    <p:extLst>
      <p:ext uri="{BB962C8B-B14F-4D97-AF65-F5344CB8AC3E}">
        <p14:creationId xmlns:p14="http://schemas.microsoft.com/office/powerpoint/2010/main" val="3518890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Presidential tweets</a:t>
            </a:r>
            <a:endParaRPr lang="en-AU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295400"/>
            <a:ext cx="7810502" cy="5207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833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What about NZ?</a:t>
            </a:r>
            <a:endParaRPr lang="en-AU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1" y="1371600"/>
            <a:ext cx="7467600" cy="470574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706632" y="6172200"/>
            <a:ext cx="34259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dirty="0" smtClean="0">
                <a:solidFill>
                  <a:schemeClr val="bg1">
                    <a:lumMod val="65000"/>
                  </a:schemeClr>
                </a:solidFill>
              </a:rPr>
              <a:t>https://www.national.org.nz/team</a:t>
            </a:r>
            <a:endParaRPr lang="en-AU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434390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An aside: </a:t>
            </a:r>
            <a:r>
              <a:rPr lang="en-AU" dirty="0" err="1" smtClean="0"/>
              <a:t>Beautifulsoup</a:t>
            </a:r>
            <a:endParaRPr lang="en-AU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447800"/>
            <a:ext cx="7785328" cy="4876800"/>
          </a:xfrm>
        </p:spPr>
      </p:pic>
    </p:spTree>
    <p:extLst>
      <p:ext uri="{BB962C8B-B14F-4D97-AF65-F5344CB8AC3E}">
        <p14:creationId xmlns:p14="http://schemas.microsoft.com/office/powerpoint/2010/main" val="3601778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What about NZ?</a:t>
            </a:r>
            <a:endParaRPr lang="en-AU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1219200"/>
            <a:ext cx="6477000" cy="3038340"/>
          </a:xfrm>
        </p:spPr>
      </p:pic>
      <p:pic>
        <p:nvPicPr>
          <p:cNvPr id="5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50" y="4419600"/>
            <a:ext cx="5962650" cy="2181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28811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What about NZ?</a:t>
            </a:r>
            <a:endParaRPr lang="en-AU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99" y="1219200"/>
            <a:ext cx="8229601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46601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AU" dirty="0" smtClean="0"/>
              <a:t>Leave the pollies alone @</a:t>
            </a:r>
            <a:r>
              <a:rPr lang="en-AU" dirty="0" err="1" smtClean="0"/>
              <a:t>dwheelerau</a:t>
            </a:r>
            <a:endParaRPr lang="en-AU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143000"/>
            <a:ext cx="7550638" cy="5538713"/>
          </a:xfrm>
        </p:spPr>
      </p:pic>
    </p:spTree>
    <p:extLst>
      <p:ext uri="{BB962C8B-B14F-4D97-AF65-F5344CB8AC3E}">
        <p14:creationId xmlns:p14="http://schemas.microsoft.com/office/powerpoint/2010/main" val="134010427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 smtClean="0"/>
              <a:t>Leave the pollies alone @</a:t>
            </a:r>
            <a:r>
              <a:rPr lang="en-AU" dirty="0" err="1" smtClean="0"/>
              <a:t>dwheelerau</a:t>
            </a:r>
            <a:endParaRPr lang="en-AU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770" y="1600199"/>
            <a:ext cx="7571183" cy="4419601"/>
          </a:xfrm>
        </p:spPr>
      </p:pic>
    </p:spTree>
    <p:extLst>
      <p:ext uri="{BB962C8B-B14F-4D97-AF65-F5344CB8AC3E}">
        <p14:creationId xmlns:p14="http://schemas.microsoft.com/office/powerpoint/2010/main" val="9124507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925566" y="6336268"/>
            <a:ext cx="35326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dirty="0" smtClean="0">
                <a:solidFill>
                  <a:schemeClr val="bg1">
                    <a:lumMod val="65000"/>
                  </a:schemeClr>
                </a:solidFill>
              </a:rPr>
              <a:t>https://dev.twitter.com/rest/public</a:t>
            </a:r>
          </a:p>
        </p:txBody>
      </p:sp>
      <p:sp>
        <p:nvSpPr>
          <p:cNvPr id="5" name="Rectangle 4"/>
          <p:cNvSpPr/>
          <p:nvPr/>
        </p:nvSpPr>
        <p:spPr>
          <a:xfrm>
            <a:off x="381000" y="6336268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AU" dirty="0" smtClean="0">
                <a:solidFill>
                  <a:schemeClr val="bg1">
                    <a:lumMod val="65000"/>
                  </a:schemeClr>
                </a:solidFill>
              </a:rPr>
              <a:t>https://github.com/bear/python-twitter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219200"/>
            <a:ext cx="7505700" cy="4441389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AU" dirty="0" smtClean="0"/>
              <a:t>Tools and libraries</a:t>
            </a:r>
            <a:endParaRPr lang="en-AU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5753100"/>
            <a:ext cx="666750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04951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Where do my followers live?</a:t>
            </a:r>
            <a:endParaRPr lang="en-AU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676399"/>
            <a:ext cx="6934200" cy="4450475"/>
          </a:xfrm>
        </p:spPr>
      </p:pic>
    </p:spTree>
    <p:extLst>
      <p:ext uri="{BB962C8B-B14F-4D97-AF65-F5344CB8AC3E}">
        <p14:creationId xmlns:p14="http://schemas.microsoft.com/office/powerpoint/2010/main" val="408793767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How often do I </a:t>
            </a:r>
            <a:r>
              <a:rPr lang="en-AU" dirty="0" smtClean="0"/>
              <a:t>tweet?</a:t>
            </a:r>
            <a:endParaRPr lang="en-AU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280" y="1523999"/>
            <a:ext cx="7800976" cy="4800601"/>
          </a:xfrm>
        </p:spPr>
      </p:pic>
    </p:spTree>
    <p:extLst>
      <p:ext uri="{BB962C8B-B14F-4D97-AF65-F5344CB8AC3E}">
        <p14:creationId xmlns:p14="http://schemas.microsoft.com/office/powerpoint/2010/main" val="400746923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How often do I </a:t>
            </a:r>
            <a:r>
              <a:rPr lang="en-AU" dirty="0" smtClean="0"/>
              <a:t>tweet?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 smtClean="0"/>
              <a:t>Processing </a:t>
            </a:r>
            <a:r>
              <a:rPr lang="en-AU" dirty="0"/>
              <a:t>tabular data with pandas</a:t>
            </a:r>
          </a:p>
        </p:txBody>
      </p:sp>
      <p:pic>
        <p:nvPicPr>
          <p:cNvPr id="5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362200"/>
            <a:ext cx="8001000" cy="3857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27026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How often do I tweet?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770" y="1384016"/>
            <a:ext cx="6355230" cy="5169184"/>
          </a:xfrm>
        </p:spPr>
      </p:pic>
    </p:spTree>
    <p:extLst>
      <p:ext uri="{BB962C8B-B14F-4D97-AF65-F5344CB8AC3E}">
        <p14:creationId xmlns:p14="http://schemas.microsoft.com/office/powerpoint/2010/main" val="276065232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This is only the start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 smtClean="0"/>
              <a:t>Finding patterns in tweets and re-tweets</a:t>
            </a:r>
          </a:p>
          <a:p>
            <a:pPr lvl="1"/>
            <a:r>
              <a:rPr lang="en-AU" dirty="0" smtClean="0"/>
              <a:t>Use “Australia” as a search term (back to Trump)</a:t>
            </a:r>
          </a:p>
          <a:p>
            <a:r>
              <a:rPr lang="en-AU" dirty="0" smtClean="0"/>
              <a:t>Nodes represent usernames and edges represent a re-tweet relationship</a:t>
            </a:r>
          </a:p>
          <a:p>
            <a:r>
              <a:rPr lang="en-AU" dirty="0" smtClean="0"/>
              <a:t>Use HTML5 magic to display interactively</a:t>
            </a:r>
          </a:p>
        </p:txBody>
      </p:sp>
      <p:pic>
        <p:nvPicPr>
          <p:cNvPr id="4" name="Content Placeholder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4251901"/>
            <a:ext cx="2883613" cy="2507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85544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This is only the start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1" y="1676400"/>
            <a:ext cx="7320120" cy="4463488"/>
          </a:xfrm>
        </p:spPr>
      </p:pic>
    </p:spTree>
    <p:extLst>
      <p:ext uri="{BB962C8B-B14F-4D97-AF65-F5344CB8AC3E}">
        <p14:creationId xmlns:p14="http://schemas.microsoft.com/office/powerpoint/2010/main" val="361362042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Content Placeholder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72278"/>
            <a:ext cx="7391400" cy="6427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26716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Thank you for your time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AU" dirty="0" smtClean="0"/>
              <a:t>Thanks to the open source community that make this all possible</a:t>
            </a:r>
            <a:r>
              <a:rPr lang="en-AU" dirty="0" smtClean="0"/>
              <a:t>!</a:t>
            </a:r>
          </a:p>
          <a:p>
            <a:endParaRPr lang="en-AU" dirty="0"/>
          </a:p>
          <a:p>
            <a:r>
              <a:rPr lang="en-AU" dirty="0"/>
              <a:t>Clone </a:t>
            </a:r>
            <a:r>
              <a:rPr lang="en-AU" dirty="0" smtClean="0"/>
              <a:t>this </a:t>
            </a:r>
            <a:r>
              <a:rPr lang="en-AU" dirty="0"/>
              <a:t>talk </a:t>
            </a:r>
            <a:r>
              <a:rPr lang="en-AU" dirty="0" smtClean="0"/>
              <a:t>@</a:t>
            </a:r>
            <a:r>
              <a:rPr lang="en-AU" dirty="0" err="1" smtClean="0"/>
              <a:t>github</a:t>
            </a:r>
            <a:r>
              <a:rPr lang="en-AU" dirty="0" smtClean="0"/>
              <a:t> (https</a:t>
            </a:r>
            <a:r>
              <a:rPr lang="en-AU" dirty="0"/>
              <a:t>://</a:t>
            </a:r>
            <a:r>
              <a:rPr lang="en-AU" dirty="0" smtClean="0"/>
              <a:t>github.com/dwheelerau/ResBazPub.git)</a:t>
            </a:r>
            <a:endParaRPr lang="en-AU" dirty="0"/>
          </a:p>
          <a:p>
            <a:pPr marL="0" indent="0">
              <a:buNone/>
            </a:pPr>
            <a:endParaRPr lang="en-AU" dirty="0" smtClean="0"/>
          </a:p>
          <a:p>
            <a:r>
              <a:rPr lang="en-AU" dirty="0" smtClean="0"/>
              <a:t>Follow me on twitter (@</a:t>
            </a:r>
            <a:r>
              <a:rPr lang="en-AU" dirty="0" err="1" smtClean="0"/>
              <a:t>dwheelerau</a:t>
            </a:r>
            <a:r>
              <a:rPr lang="en-AU" dirty="0" smtClean="0"/>
              <a:t>)</a:t>
            </a:r>
          </a:p>
          <a:p>
            <a:r>
              <a:rPr lang="en-AU" dirty="0" smtClean="0"/>
              <a:t>Bioinformatics and data science blog (www.dwheelerau.com)</a:t>
            </a:r>
          </a:p>
          <a:p>
            <a:r>
              <a:rPr lang="en-AU" dirty="0" smtClean="0"/>
              <a:t>Rm D5.31 IFS, </a:t>
            </a:r>
            <a:r>
              <a:rPr lang="en-AU" dirty="0"/>
              <a:t>M</a:t>
            </a:r>
            <a:r>
              <a:rPr lang="en-AU" dirty="0" smtClean="0"/>
              <a:t>assey University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3133875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438400" y="6031468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AU" dirty="0" smtClean="0">
                <a:solidFill>
                  <a:schemeClr val="bg1">
                    <a:lumMod val="65000"/>
                  </a:schemeClr>
                </a:solidFill>
              </a:rPr>
              <a:t>https://ipython.org/notebook.html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125" y="1524000"/>
            <a:ext cx="8773750" cy="3905795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AU" dirty="0" smtClean="0"/>
              <a:t>Tools and libraries</a:t>
            </a:r>
            <a:endParaRPr lang="en-AU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387" y="5105400"/>
            <a:ext cx="5991225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0495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48000" y="6336268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AU" dirty="0" smtClean="0">
                <a:solidFill>
                  <a:schemeClr val="bg1">
                    <a:lumMod val="65000"/>
                  </a:schemeClr>
                </a:solidFill>
              </a:rPr>
              <a:t>http://matplotlib.org/</a:t>
            </a:r>
            <a:endParaRPr lang="en-AU" i="1" dirty="0" smtClean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853" y="1219200"/>
            <a:ext cx="7523747" cy="4528702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AU" dirty="0" smtClean="0"/>
              <a:t>Tools and libraries</a:t>
            </a:r>
            <a:endParaRPr lang="en-AU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5809950"/>
            <a:ext cx="6400800" cy="56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0495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590800" y="5867400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AU" dirty="0" smtClean="0">
                <a:solidFill>
                  <a:schemeClr val="bg1">
                    <a:lumMod val="65000"/>
                  </a:schemeClr>
                </a:solidFill>
              </a:rPr>
              <a:t>http://pandas.pydata.org/</a:t>
            </a:r>
            <a:endParaRPr lang="en-AU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609600" y="4270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mtClean="0"/>
              <a:t>Tools and libraries</a:t>
            </a:r>
            <a:endParaRPr lang="en-AU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787" y="1938129"/>
            <a:ext cx="6429033" cy="309107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5058076"/>
            <a:ext cx="5791200" cy="62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0495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AU" dirty="0" smtClean="0"/>
              <a:t>Tools and libraries</a:t>
            </a:r>
            <a:endParaRPr lang="en-AU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8919" y="1352550"/>
            <a:ext cx="4758131" cy="428625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828800" y="5879068"/>
            <a:ext cx="5715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dirty="0" smtClean="0">
                <a:solidFill>
                  <a:schemeClr val="bg1">
                    <a:lumMod val="65000"/>
                  </a:schemeClr>
                </a:solidFill>
              </a:rPr>
              <a:t>http://shop.oreilly.com/product/0636920030195.do</a:t>
            </a:r>
            <a:endParaRPr lang="en-AU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30495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321</TotalTime>
  <Words>571</Words>
  <Application>Microsoft Office PowerPoint</Application>
  <PresentationFormat>On-screen Show (4:3)</PresentationFormat>
  <Paragraphs>114</Paragraphs>
  <Slides>57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58" baseType="lpstr">
      <vt:lpstr>Office Theme</vt:lpstr>
      <vt:lpstr>Python primer</vt:lpstr>
      <vt:lpstr>Goals for todays talk</vt:lpstr>
      <vt:lpstr>PowerPoint Presentation</vt:lpstr>
      <vt:lpstr>Tools and libraries</vt:lpstr>
      <vt:lpstr>Tools and libraries</vt:lpstr>
      <vt:lpstr>Tools and libraries</vt:lpstr>
      <vt:lpstr>Tools and libraries</vt:lpstr>
      <vt:lpstr>PowerPoint Presentation</vt:lpstr>
      <vt:lpstr>Tools and libraries</vt:lpstr>
      <vt:lpstr>The python Twitter library</vt:lpstr>
      <vt:lpstr>PowerPoint Presentation</vt:lpstr>
      <vt:lpstr>Getting access to the twitter API</vt:lpstr>
      <vt:lpstr>Getting access to the twitter API</vt:lpstr>
      <vt:lpstr>PowerPoint Presentation</vt:lpstr>
      <vt:lpstr>PowerPoint Presentation</vt:lpstr>
      <vt:lpstr>Python twitter</vt:lpstr>
      <vt:lpstr>Twitter trends</vt:lpstr>
      <vt:lpstr>Twitter trends</vt:lpstr>
      <vt:lpstr>The twitter API</vt:lpstr>
      <vt:lpstr>Twitter trends</vt:lpstr>
      <vt:lpstr>Geographical twitter trends</vt:lpstr>
      <vt:lpstr>Geographical twitter trends</vt:lpstr>
      <vt:lpstr>Geographical twitter trends</vt:lpstr>
      <vt:lpstr>Twitter trends</vt:lpstr>
      <vt:lpstr>Twitter trends</vt:lpstr>
      <vt:lpstr>PowerPoint Presentation</vt:lpstr>
      <vt:lpstr>PowerPoint Presentation</vt:lpstr>
      <vt:lpstr>Twitter trends </vt:lpstr>
      <vt:lpstr>Twitter trends </vt:lpstr>
      <vt:lpstr>Twitter trends </vt:lpstr>
      <vt:lpstr>The tweets of @realDonaldTrump</vt:lpstr>
      <vt:lpstr>PowerPoint Presentation</vt:lpstr>
      <vt:lpstr>PowerPoint Presentation</vt:lpstr>
      <vt:lpstr>Writing some helper functions</vt:lpstr>
      <vt:lpstr>PowerPoint Presentation</vt:lpstr>
      <vt:lpstr>Presidential tweets</vt:lpstr>
      <vt:lpstr>Lexical diversity</vt:lpstr>
      <vt:lpstr>Lexical diversity</vt:lpstr>
      <vt:lpstr>Presidential tweets</vt:lpstr>
      <vt:lpstr>Presidential tweets</vt:lpstr>
      <vt:lpstr>Presidential tweets</vt:lpstr>
      <vt:lpstr>Presidential tweets</vt:lpstr>
      <vt:lpstr>Presidential tweets</vt:lpstr>
      <vt:lpstr>What about NZ?</vt:lpstr>
      <vt:lpstr>An aside: Beautifulsoup</vt:lpstr>
      <vt:lpstr>What about NZ?</vt:lpstr>
      <vt:lpstr>What about NZ?</vt:lpstr>
      <vt:lpstr>Leave the pollies alone @dwheelerau</vt:lpstr>
      <vt:lpstr>Leave the pollies alone @dwheelerau</vt:lpstr>
      <vt:lpstr>Where do my followers live?</vt:lpstr>
      <vt:lpstr>How often do I tweet?</vt:lpstr>
      <vt:lpstr>How often do I tweet?</vt:lpstr>
      <vt:lpstr>How often do I tweet?</vt:lpstr>
      <vt:lpstr>This is only the start</vt:lpstr>
      <vt:lpstr>This is only the start</vt:lpstr>
      <vt:lpstr>PowerPoint Presentation</vt:lpstr>
      <vt:lpstr>Thank you for your time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Windows User</dc:creator>
  <cp:lastModifiedBy>Windows User</cp:lastModifiedBy>
  <cp:revision>28</cp:revision>
  <dcterms:created xsi:type="dcterms:W3CDTF">2017-02-06T22:06:00Z</dcterms:created>
  <dcterms:modified xsi:type="dcterms:W3CDTF">2017-02-07T03:45:14Z</dcterms:modified>
</cp:coreProperties>
</file>